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92" r:id="rId5"/>
    <p:sldId id="275" r:id="rId6"/>
    <p:sldId id="296" r:id="rId7"/>
    <p:sldId id="276" r:id="rId8"/>
    <p:sldId id="277" r:id="rId9"/>
    <p:sldId id="279" r:id="rId10"/>
    <p:sldId id="278" r:id="rId11"/>
    <p:sldId id="297" r:id="rId12"/>
    <p:sldId id="294" r:id="rId13"/>
    <p:sldId id="284" r:id="rId14"/>
    <p:sldId id="298" r:id="rId15"/>
    <p:sldId id="299" r:id="rId16"/>
    <p:sldId id="300" r:id="rId17"/>
    <p:sldId id="301" r:id="rId18"/>
    <p:sldId id="302" r:id="rId19"/>
    <p:sldId id="303" r:id="rId20"/>
    <p:sldId id="304" r:id="rId21"/>
    <p:sldId id="305" r:id="rId22"/>
    <p:sldId id="306" r:id="rId23"/>
    <p:sldId id="307" r:id="rId24"/>
    <p:sldId id="293" r:id="rId25"/>
    <p:sldId id="28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34"/>
  </p:normalViewPr>
  <p:slideViewPr>
    <p:cSldViewPr snapToGrid="0" showGuides="1">
      <p:cViewPr varScale="1">
        <p:scale>
          <a:sx n="72" d="100"/>
          <a:sy n="72" d="100"/>
        </p:scale>
        <p:origin x="660"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7/17/2022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089904"/>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6.xml"/><Relationship Id="rId5" Type="http://schemas.openxmlformats.org/officeDocument/2006/relationships/image" Target="../media/image25.jpe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IN" sz="3200">
                <a:latin typeface="Calibri" panose="020F0502020204030204" pitchFamily="34" charset="0"/>
                <a:cs typeface="Times New Roman" panose="02020603050405020304" pitchFamily="18" charset="0"/>
              </a:rPr>
              <a:t> </a:t>
            </a:r>
            <a:br>
              <a:rPr lang="en-IN" sz="3200" dirty="0">
                <a:latin typeface="Calibri" panose="020F0502020204030204" pitchFamily="34" charset="0"/>
                <a:cs typeface="Times New Roman" panose="02020603050405020304" pitchFamily="18" charset="0"/>
              </a:rPr>
            </a:br>
            <a:r>
              <a:rPr lang="en-IN" sz="3200" dirty="0">
                <a:latin typeface="Calibri" panose="020F0502020204030204" pitchFamily="34" charset="0"/>
                <a:cs typeface="Times New Roman" panose="02020603050405020304" pitchFamily="18" charset="0"/>
              </a:rPr>
              <a:t>PROJECT SUMMARY</a:t>
            </a:r>
            <a:endParaRPr lang="en-US" sz="66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Presented By</a:t>
            </a:r>
          </a:p>
          <a:p>
            <a:r>
              <a:rPr lang="en-US" dirty="0"/>
              <a:t>RASHID ALI</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a:fillRect/>
          </a:stretch>
        </p:blipFill>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a:xfrm>
            <a:off x="838200" y="325369"/>
            <a:ext cx="10515600" cy="1325563"/>
          </a:xfrm>
        </p:spPr>
        <p:txBody>
          <a:bodyPr/>
          <a:lstStyle/>
          <a:p>
            <a:r>
              <a:rPr lang="en-US" dirty="0"/>
              <a:t>Approach for Data Modelling</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212035" y="2067143"/>
            <a:ext cx="2491541" cy="866219"/>
          </a:xfrm>
        </p:spPr>
        <p:txBody>
          <a:bodyPr/>
          <a:lstStyle/>
          <a:p>
            <a:r>
              <a:rPr lang="en-US" dirty="0"/>
              <a:t>Extract Features</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a:xfrm>
            <a:off x="212035" y="2923592"/>
            <a:ext cx="2491541" cy="2675847"/>
          </a:xfrm>
        </p:spPr>
        <p:txBody>
          <a:bodyPr/>
          <a:lstStyle/>
          <a:p>
            <a:pPr lvl="0" algn="l"/>
            <a:r>
              <a:rPr lang="en-US" dirty="0"/>
              <a:t>For RFM model building first we need to do that we should extract the feature that we want for our model and that Features are :</a:t>
            </a:r>
          </a:p>
          <a:p>
            <a:pPr lvl="0" algn="l"/>
            <a:endParaRPr lang="en-US" dirty="0"/>
          </a:p>
          <a:p>
            <a:pPr lvl="0" algn="l"/>
            <a:r>
              <a:rPr lang="en-US" dirty="0" err="1"/>
              <a:t>CustomerID</a:t>
            </a:r>
            <a:endParaRPr lang="en-US" dirty="0"/>
          </a:p>
          <a:p>
            <a:pPr lvl="0" algn="l"/>
            <a:r>
              <a:rPr lang="en-US" dirty="0"/>
              <a:t>DAYSSINCELASTORDER</a:t>
            </a:r>
          </a:p>
          <a:p>
            <a:pPr lvl="0" algn="l"/>
            <a:r>
              <a:rPr lang="en-US" dirty="0"/>
              <a:t>AVGDAYSBETWEENORDERS</a:t>
            </a:r>
          </a:p>
          <a:p>
            <a:pPr lvl="0" algn="l"/>
            <a:r>
              <a:rPr lang="en-US" dirty="0"/>
              <a:t>REVENUE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a:xfrm>
            <a:off x="3173454" y="2066625"/>
            <a:ext cx="1865376" cy="866219"/>
          </a:xfrm>
        </p:spPr>
        <p:txBody>
          <a:bodyPr/>
          <a:lstStyle/>
          <a:p>
            <a:r>
              <a:rPr lang="en-US" dirty="0"/>
              <a:t>Scaling our Data</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3177526" y="2917361"/>
            <a:ext cx="1867186" cy="2697561"/>
          </a:xfrm>
        </p:spPr>
        <p:txBody>
          <a:bodyPr/>
          <a:lstStyle/>
          <a:p>
            <a:r>
              <a:rPr lang="en-US" dirty="0"/>
              <a:t>Normalizing the Data in the Similar Range so that our Model works better and Scalable in Future </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5376488" y="2066625"/>
            <a:ext cx="1865376" cy="866219"/>
          </a:xfrm>
        </p:spPr>
        <p:txBody>
          <a:bodyPr/>
          <a:lstStyle/>
          <a:p>
            <a:r>
              <a:rPr lang="en-US" dirty="0"/>
              <a:t>Generating RFM Score</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a:xfrm>
            <a:off x="5376488" y="2932844"/>
            <a:ext cx="1865376" cy="2682078"/>
          </a:xfrm>
        </p:spPr>
        <p:txBody>
          <a:bodyPr/>
          <a:lstStyle/>
          <a:p>
            <a:pPr lvl="0"/>
            <a:r>
              <a:rPr lang="en-US" dirty="0"/>
              <a:t>Based on the Quartiles we can give score to R,F and M Columns. After that, to create a RFM score column we are adding the RFM together and this score is called RFM score.    </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7619502" y="2066625"/>
            <a:ext cx="2161199" cy="866219"/>
          </a:xfrm>
        </p:spPr>
        <p:txBody>
          <a:bodyPr/>
          <a:lstStyle/>
          <a:p>
            <a:r>
              <a:rPr lang="en-US" dirty="0"/>
              <a:t>Segmentation</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a:xfrm>
            <a:off x="7619502" y="2917361"/>
            <a:ext cx="2162556" cy="2682078"/>
          </a:xfrm>
        </p:spPr>
        <p:txBody>
          <a:bodyPr/>
          <a:lstStyle/>
          <a:p>
            <a:pPr lvl="0" algn="l"/>
            <a:r>
              <a:rPr lang="en-US" dirty="0"/>
              <a:t>Based on RFM Score we are Classifying the customer segmentation like Champion, Potential Customer and Need Attention Customers </a:t>
            </a:r>
          </a:p>
          <a:p>
            <a:pPr algn="l"/>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a:xfrm>
            <a:off x="10114590" y="2063283"/>
            <a:ext cx="1865376" cy="866219"/>
          </a:xfrm>
        </p:spPr>
        <p:txBody>
          <a:bodyPr/>
          <a:lstStyle/>
          <a:p>
            <a:r>
              <a:rPr lang="en-US" dirty="0"/>
              <a:t>Final Stage Data </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a:xfrm>
            <a:off x="10114590" y="2920900"/>
            <a:ext cx="1865376" cy="2678539"/>
          </a:xfrm>
        </p:spPr>
        <p:txBody>
          <a:bodyPr/>
          <a:lstStyle/>
          <a:p>
            <a:r>
              <a:rPr lang="en-US" dirty="0"/>
              <a:t>Data is Finally Ready for the model implementation.</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200" u="none" strike="noStrike" kern="1200" cap="none" spc="0" normalizeH="0" baseline="0" noProof="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212035" y="2066624"/>
            <a:ext cx="11767930"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262402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97EF-9EB2-1EE1-0F77-E9756C7EA951}"/>
              </a:ext>
            </a:extLst>
          </p:cNvPr>
          <p:cNvSpPr>
            <a:spLocks noGrp="1"/>
          </p:cNvSpPr>
          <p:nvPr>
            <p:ph type="title"/>
          </p:nvPr>
        </p:nvSpPr>
        <p:spPr/>
        <p:txBody>
          <a:bodyPr/>
          <a:lstStyle/>
          <a:p>
            <a:r>
              <a:rPr lang="en-IN" dirty="0"/>
              <a:t>Extract Feature </a:t>
            </a:r>
          </a:p>
        </p:txBody>
      </p:sp>
      <p:sp>
        <p:nvSpPr>
          <p:cNvPr id="5" name="Slide Number Placeholder 4">
            <a:extLst>
              <a:ext uri="{FF2B5EF4-FFF2-40B4-BE49-F238E27FC236}">
                <a16:creationId xmlns:a16="http://schemas.microsoft.com/office/drawing/2014/main" id="{2E4B712A-44C4-8813-62BC-E174DA532F85}"/>
              </a:ext>
            </a:extLst>
          </p:cNvPr>
          <p:cNvSpPr>
            <a:spLocks noGrp="1"/>
          </p:cNvSpPr>
          <p:nvPr>
            <p:ph type="sldNum" sz="quarter" idx="29"/>
          </p:nvPr>
        </p:nvSpPr>
        <p:spPr/>
        <p:txBody>
          <a:bodyPr/>
          <a:lstStyle/>
          <a:p>
            <a:fld id="{47FEACEE-25B4-4A2D-B147-27296E36371D}" type="slidenum">
              <a:rPr lang="en-US" altLang="zh-CN" noProof="0" smtClean="0"/>
              <a:pPr/>
              <a:t>11</a:t>
            </a:fld>
            <a:endParaRPr lang="en-US" altLang="zh-CN" noProof="0" dirty="0"/>
          </a:p>
        </p:txBody>
      </p:sp>
      <p:pic>
        <p:nvPicPr>
          <p:cNvPr id="7" name="Picture 6" descr="Table&#10;&#10;Description automatically generated with low confidence">
            <a:extLst>
              <a:ext uri="{FF2B5EF4-FFF2-40B4-BE49-F238E27FC236}">
                <a16:creationId xmlns:a16="http://schemas.microsoft.com/office/drawing/2014/main" id="{A267CC4D-6318-AEC8-D60C-E37E707E97D0}"/>
              </a:ext>
            </a:extLst>
          </p:cNvPr>
          <p:cNvPicPr>
            <a:picLocks noChangeAspect="1"/>
          </p:cNvPicPr>
          <p:nvPr/>
        </p:nvPicPr>
        <p:blipFill>
          <a:blip r:embed="rId2"/>
          <a:stretch>
            <a:fillRect/>
          </a:stretch>
        </p:blipFill>
        <p:spPr>
          <a:xfrm>
            <a:off x="587829" y="1816756"/>
            <a:ext cx="9269119" cy="4401164"/>
          </a:xfrm>
          <a:prstGeom prst="rect">
            <a:avLst/>
          </a:prstGeom>
          <a:solidFill>
            <a:schemeClr val="bg2">
              <a:lumMod val="90000"/>
              <a:alpha val="90000"/>
            </a:schemeClr>
          </a:solidFill>
        </p:spPr>
      </p:pic>
    </p:spTree>
    <p:extLst>
      <p:ext uri="{BB962C8B-B14F-4D97-AF65-F5344CB8AC3E}">
        <p14:creationId xmlns:p14="http://schemas.microsoft.com/office/powerpoint/2010/main" val="389515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97EF-9EB2-1EE1-0F77-E9756C7EA951}"/>
              </a:ext>
            </a:extLst>
          </p:cNvPr>
          <p:cNvSpPr>
            <a:spLocks noGrp="1"/>
          </p:cNvSpPr>
          <p:nvPr>
            <p:ph type="title"/>
          </p:nvPr>
        </p:nvSpPr>
        <p:spPr/>
        <p:txBody>
          <a:bodyPr/>
          <a:lstStyle/>
          <a:p>
            <a:r>
              <a:rPr lang="en-IN" dirty="0"/>
              <a:t>Scaling our Data </a:t>
            </a:r>
          </a:p>
        </p:txBody>
      </p:sp>
      <p:sp>
        <p:nvSpPr>
          <p:cNvPr id="5" name="Slide Number Placeholder 4">
            <a:extLst>
              <a:ext uri="{FF2B5EF4-FFF2-40B4-BE49-F238E27FC236}">
                <a16:creationId xmlns:a16="http://schemas.microsoft.com/office/drawing/2014/main" id="{2E4B712A-44C4-8813-62BC-E174DA532F85}"/>
              </a:ext>
            </a:extLst>
          </p:cNvPr>
          <p:cNvSpPr>
            <a:spLocks noGrp="1"/>
          </p:cNvSpPr>
          <p:nvPr>
            <p:ph type="sldNum" sz="quarter" idx="29"/>
          </p:nvPr>
        </p:nvSpPr>
        <p:spPr/>
        <p:txBody>
          <a:bodyPr/>
          <a:lstStyle/>
          <a:p>
            <a:fld id="{47FEACEE-25B4-4A2D-B147-27296E36371D}" type="slidenum">
              <a:rPr lang="en-US" altLang="zh-CN" noProof="0" smtClean="0"/>
              <a:pPr/>
              <a:t>12</a:t>
            </a:fld>
            <a:endParaRPr lang="en-US" altLang="zh-CN" noProof="0" dirty="0"/>
          </a:p>
        </p:txBody>
      </p:sp>
      <p:pic>
        <p:nvPicPr>
          <p:cNvPr id="4" name="Picture 3" descr="Text&#10;&#10;Description automatically generated with low confidence">
            <a:extLst>
              <a:ext uri="{FF2B5EF4-FFF2-40B4-BE49-F238E27FC236}">
                <a16:creationId xmlns:a16="http://schemas.microsoft.com/office/drawing/2014/main" id="{D64F3D7A-798C-D272-8639-FA5C968F2CF0}"/>
              </a:ext>
            </a:extLst>
          </p:cNvPr>
          <p:cNvPicPr>
            <a:picLocks noChangeAspect="1"/>
          </p:cNvPicPr>
          <p:nvPr/>
        </p:nvPicPr>
        <p:blipFill>
          <a:blip r:embed="rId2"/>
          <a:stretch>
            <a:fillRect/>
          </a:stretch>
        </p:blipFill>
        <p:spPr>
          <a:xfrm>
            <a:off x="786977" y="1503949"/>
            <a:ext cx="7995040" cy="5079096"/>
          </a:xfrm>
          <a:prstGeom prst="rect">
            <a:avLst/>
          </a:prstGeom>
        </p:spPr>
      </p:pic>
    </p:spTree>
    <p:extLst>
      <p:ext uri="{BB962C8B-B14F-4D97-AF65-F5344CB8AC3E}">
        <p14:creationId xmlns:p14="http://schemas.microsoft.com/office/powerpoint/2010/main" val="724953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97EF-9EB2-1EE1-0F77-E9756C7EA951}"/>
              </a:ext>
            </a:extLst>
          </p:cNvPr>
          <p:cNvSpPr>
            <a:spLocks noGrp="1"/>
          </p:cNvSpPr>
          <p:nvPr>
            <p:ph type="title"/>
          </p:nvPr>
        </p:nvSpPr>
        <p:spPr/>
        <p:txBody>
          <a:bodyPr/>
          <a:lstStyle/>
          <a:p>
            <a:r>
              <a:rPr lang="en-IN" dirty="0"/>
              <a:t>Generating RFM Score </a:t>
            </a:r>
          </a:p>
        </p:txBody>
      </p:sp>
      <p:sp>
        <p:nvSpPr>
          <p:cNvPr id="5" name="Slide Number Placeholder 4">
            <a:extLst>
              <a:ext uri="{FF2B5EF4-FFF2-40B4-BE49-F238E27FC236}">
                <a16:creationId xmlns:a16="http://schemas.microsoft.com/office/drawing/2014/main" id="{2E4B712A-44C4-8813-62BC-E174DA532F85}"/>
              </a:ext>
            </a:extLst>
          </p:cNvPr>
          <p:cNvSpPr>
            <a:spLocks noGrp="1"/>
          </p:cNvSpPr>
          <p:nvPr>
            <p:ph type="sldNum" sz="quarter" idx="29"/>
          </p:nvPr>
        </p:nvSpPr>
        <p:spPr/>
        <p:txBody>
          <a:bodyPr/>
          <a:lstStyle/>
          <a:p>
            <a:fld id="{47FEACEE-25B4-4A2D-B147-27296E36371D}" type="slidenum">
              <a:rPr lang="en-US" altLang="zh-CN" noProof="0" smtClean="0"/>
              <a:pPr/>
              <a:t>13</a:t>
            </a:fld>
            <a:endParaRPr lang="en-US" altLang="zh-CN" noProof="0" dirty="0"/>
          </a:p>
        </p:txBody>
      </p:sp>
      <p:pic>
        <p:nvPicPr>
          <p:cNvPr id="6" name="Picture 5" descr="Graphical user interface&#10;&#10;Description automatically generated with medium confidence">
            <a:extLst>
              <a:ext uri="{FF2B5EF4-FFF2-40B4-BE49-F238E27FC236}">
                <a16:creationId xmlns:a16="http://schemas.microsoft.com/office/drawing/2014/main" id="{97631C81-E621-171D-833D-88881DFBA475}"/>
              </a:ext>
            </a:extLst>
          </p:cNvPr>
          <p:cNvPicPr>
            <a:picLocks noChangeAspect="1"/>
          </p:cNvPicPr>
          <p:nvPr/>
        </p:nvPicPr>
        <p:blipFill>
          <a:blip r:embed="rId2"/>
          <a:stretch>
            <a:fillRect/>
          </a:stretch>
        </p:blipFill>
        <p:spPr>
          <a:xfrm>
            <a:off x="847924" y="2201331"/>
            <a:ext cx="9011908" cy="2667372"/>
          </a:xfrm>
          <a:prstGeom prst="rect">
            <a:avLst/>
          </a:prstGeom>
        </p:spPr>
      </p:pic>
    </p:spTree>
    <p:extLst>
      <p:ext uri="{BB962C8B-B14F-4D97-AF65-F5344CB8AC3E}">
        <p14:creationId xmlns:p14="http://schemas.microsoft.com/office/powerpoint/2010/main" val="3879953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97EF-9EB2-1EE1-0F77-E9756C7EA951}"/>
              </a:ext>
            </a:extLst>
          </p:cNvPr>
          <p:cNvSpPr>
            <a:spLocks noGrp="1"/>
          </p:cNvSpPr>
          <p:nvPr>
            <p:ph type="title"/>
          </p:nvPr>
        </p:nvSpPr>
        <p:spPr/>
        <p:txBody>
          <a:bodyPr/>
          <a:lstStyle/>
          <a:p>
            <a:r>
              <a:rPr lang="en-IN" dirty="0"/>
              <a:t>Segmentation </a:t>
            </a:r>
          </a:p>
        </p:txBody>
      </p:sp>
      <p:sp>
        <p:nvSpPr>
          <p:cNvPr id="5" name="Slide Number Placeholder 4">
            <a:extLst>
              <a:ext uri="{FF2B5EF4-FFF2-40B4-BE49-F238E27FC236}">
                <a16:creationId xmlns:a16="http://schemas.microsoft.com/office/drawing/2014/main" id="{2E4B712A-44C4-8813-62BC-E174DA532F85}"/>
              </a:ext>
            </a:extLst>
          </p:cNvPr>
          <p:cNvSpPr>
            <a:spLocks noGrp="1"/>
          </p:cNvSpPr>
          <p:nvPr>
            <p:ph type="sldNum" sz="quarter" idx="29"/>
          </p:nvPr>
        </p:nvSpPr>
        <p:spPr/>
        <p:txBody>
          <a:bodyPr/>
          <a:lstStyle/>
          <a:p>
            <a:fld id="{47FEACEE-25B4-4A2D-B147-27296E36371D}" type="slidenum">
              <a:rPr lang="en-US" altLang="zh-CN" noProof="0" smtClean="0"/>
              <a:pPr/>
              <a:t>14</a:t>
            </a:fld>
            <a:endParaRPr lang="en-US" altLang="zh-CN" noProof="0" dirty="0"/>
          </a:p>
        </p:txBody>
      </p:sp>
      <p:pic>
        <p:nvPicPr>
          <p:cNvPr id="6" name="Picture 5" descr="A picture containing table&#10;&#10;Description automatically generated">
            <a:extLst>
              <a:ext uri="{FF2B5EF4-FFF2-40B4-BE49-F238E27FC236}">
                <a16:creationId xmlns:a16="http://schemas.microsoft.com/office/drawing/2014/main" id="{44744AD7-ABC4-7472-ECBE-0A5723BEC86F}"/>
              </a:ext>
            </a:extLst>
          </p:cNvPr>
          <p:cNvPicPr>
            <a:picLocks noChangeAspect="1"/>
          </p:cNvPicPr>
          <p:nvPr/>
        </p:nvPicPr>
        <p:blipFill>
          <a:blip r:embed="rId2"/>
          <a:stretch>
            <a:fillRect/>
          </a:stretch>
        </p:blipFill>
        <p:spPr>
          <a:xfrm>
            <a:off x="505189" y="1979182"/>
            <a:ext cx="11181622" cy="4010799"/>
          </a:xfrm>
          <a:prstGeom prst="rect">
            <a:avLst/>
          </a:prstGeom>
        </p:spPr>
      </p:pic>
    </p:spTree>
    <p:extLst>
      <p:ext uri="{BB962C8B-B14F-4D97-AF65-F5344CB8AC3E}">
        <p14:creationId xmlns:p14="http://schemas.microsoft.com/office/powerpoint/2010/main" val="4096248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97EF-9EB2-1EE1-0F77-E9756C7EA951}"/>
              </a:ext>
            </a:extLst>
          </p:cNvPr>
          <p:cNvSpPr>
            <a:spLocks noGrp="1"/>
          </p:cNvSpPr>
          <p:nvPr>
            <p:ph type="title"/>
          </p:nvPr>
        </p:nvSpPr>
        <p:spPr/>
        <p:txBody>
          <a:bodyPr/>
          <a:lstStyle/>
          <a:p>
            <a:r>
              <a:rPr lang="en-IN" dirty="0"/>
              <a:t>Final Stage Data </a:t>
            </a:r>
          </a:p>
        </p:txBody>
      </p:sp>
      <p:sp>
        <p:nvSpPr>
          <p:cNvPr id="5" name="Slide Number Placeholder 4">
            <a:extLst>
              <a:ext uri="{FF2B5EF4-FFF2-40B4-BE49-F238E27FC236}">
                <a16:creationId xmlns:a16="http://schemas.microsoft.com/office/drawing/2014/main" id="{2E4B712A-44C4-8813-62BC-E174DA532F85}"/>
              </a:ext>
            </a:extLst>
          </p:cNvPr>
          <p:cNvSpPr>
            <a:spLocks noGrp="1"/>
          </p:cNvSpPr>
          <p:nvPr>
            <p:ph type="sldNum" sz="quarter" idx="29"/>
          </p:nvPr>
        </p:nvSpPr>
        <p:spPr/>
        <p:txBody>
          <a:bodyPr/>
          <a:lstStyle/>
          <a:p>
            <a:fld id="{47FEACEE-25B4-4A2D-B147-27296E36371D}" type="slidenum">
              <a:rPr lang="en-US" altLang="zh-CN" noProof="0" smtClean="0"/>
              <a:pPr/>
              <a:t>15</a:t>
            </a:fld>
            <a:endParaRPr lang="en-US" altLang="zh-CN" noProof="0" dirty="0"/>
          </a:p>
        </p:txBody>
      </p:sp>
      <p:pic>
        <p:nvPicPr>
          <p:cNvPr id="4" name="Picture 3" descr="Text&#10;&#10;Description automatically generated with medium confidence">
            <a:extLst>
              <a:ext uri="{FF2B5EF4-FFF2-40B4-BE49-F238E27FC236}">
                <a16:creationId xmlns:a16="http://schemas.microsoft.com/office/drawing/2014/main" id="{F7BDB874-D46F-C6FD-81F0-6E992A08FB54}"/>
              </a:ext>
            </a:extLst>
          </p:cNvPr>
          <p:cNvPicPr>
            <a:picLocks noChangeAspect="1"/>
          </p:cNvPicPr>
          <p:nvPr/>
        </p:nvPicPr>
        <p:blipFill>
          <a:blip r:embed="rId2"/>
          <a:stretch>
            <a:fillRect/>
          </a:stretch>
        </p:blipFill>
        <p:spPr>
          <a:xfrm>
            <a:off x="1199500" y="2143883"/>
            <a:ext cx="9589882" cy="2570234"/>
          </a:xfrm>
          <a:prstGeom prst="rect">
            <a:avLst/>
          </a:prstGeom>
        </p:spPr>
      </p:pic>
    </p:spTree>
    <p:extLst>
      <p:ext uri="{BB962C8B-B14F-4D97-AF65-F5344CB8AC3E}">
        <p14:creationId xmlns:p14="http://schemas.microsoft.com/office/powerpoint/2010/main" val="1648454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437340" y="1870805"/>
            <a:ext cx="5045662" cy="2775857"/>
          </a:xfrm>
        </p:spPr>
        <p:txBody>
          <a:bodyPr/>
          <a:lstStyle/>
          <a:p>
            <a:r>
              <a:rPr lang="en-US" dirty="0"/>
              <a:t>Model Implementation and    Visualization</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REVENUE</a:t>
            </a:r>
          </a:p>
          <a:p>
            <a:r>
              <a:rPr lang="en-US" dirty="0"/>
              <a:t>FREQUENCY</a:t>
            </a:r>
          </a:p>
          <a:p>
            <a:r>
              <a:rPr lang="en-US" dirty="0"/>
              <a:t>MONETARY</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87971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CA31-0477-AF6B-2B8A-6A24BDDF2322}"/>
              </a:ext>
            </a:extLst>
          </p:cNvPr>
          <p:cNvSpPr>
            <a:spLocks noGrp="1"/>
          </p:cNvSpPr>
          <p:nvPr>
            <p:ph type="title"/>
          </p:nvPr>
        </p:nvSpPr>
        <p:spPr>
          <a:xfrm>
            <a:off x="81418" y="228336"/>
            <a:ext cx="5117162" cy="1325563"/>
          </a:xfrm>
        </p:spPr>
        <p:txBody>
          <a:bodyPr anchor="ctr">
            <a:normAutofit/>
          </a:bodyPr>
          <a:lstStyle/>
          <a:p>
            <a:r>
              <a:rPr lang="en-IN" dirty="0"/>
              <a:t>Some Visualization</a:t>
            </a:r>
          </a:p>
        </p:txBody>
      </p:sp>
      <p:sp>
        <p:nvSpPr>
          <p:cNvPr id="18" name="Text Placeholder 2">
            <a:extLst>
              <a:ext uri="{FF2B5EF4-FFF2-40B4-BE49-F238E27FC236}">
                <a16:creationId xmlns:a16="http://schemas.microsoft.com/office/drawing/2014/main" id="{62FDA632-1809-B5CF-FC8E-E5BE4A64D5DD}"/>
              </a:ext>
            </a:extLst>
          </p:cNvPr>
          <p:cNvSpPr>
            <a:spLocks noGrp="1"/>
          </p:cNvSpPr>
          <p:nvPr>
            <p:ph type="body" sz="quarter" idx="28"/>
          </p:nvPr>
        </p:nvSpPr>
        <p:spPr>
          <a:xfrm>
            <a:off x="231278" y="3153741"/>
            <a:ext cx="4260850" cy="2051050"/>
          </a:xfrm>
        </p:spPr>
        <p:txBody>
          <a:bodyPr>
            <a:normAutofit/>
          </a:bodyPr>
          <a:lstStyle/>
          <a:p>
            <a:r>
              <a:rPr lang="en-US" dirty="0"/>
              <a:t>From the graphs it is clearly seen that data is Linearly </a:t>
            </a:r>
            <a:r>
              <a:rPr lang="en-US" dirty="0" err="1"/>
              <a:t>seperable</a:t>
            </a:r>
            <a:r>
              <a:rPr lang="en-US" dirty="0"/>
              <a:t> and for classification data Logistic Regression is Best Fit.  </a:t>
            </a:r>
          </a:p>
        </p:txBody>
      </p:sp>
      <p:sp>
        <p:nvSpPr>
          <p:cNvPr id="25" name="Slide Number Placeholder 5">
            <a:extLst>
              <a:ext uri="{FF2B5EF4-FFF2-40B4-BE49-F238E27FC236}">
                <a16:creationId xmlns:a16="http://schemas.microsoft.com/office/drawing/2014/main" id="{4F30F8A6-8E7F-EE15-16E9-29CF5E33D4AA}"/>
              </a:ext>
            </a:extLst>
          </p:cNvPr>
          <p:cNvSpPr>
            <a:spLocks noGrp="1"/>
          </p:cNvSpPr>
          <p:nvPr>
            <p:ph type="sldNum" sz="quarter" idx="53"/>
          </p:nvPr>
        </p:nvSpPr>
        <p:spPr>
          <a:xfrm>
            <a:off x="11194169" y="6217920"/>
            <a:ext cx="458592" cy="365125"/>
          </a:xfrm>
        </p:spPr>
        <p:txBody>
          <a:bodyPr/>
          <a:lstStyle/>
          <a:p>
            <a:pPr>
              <a:spcAft>
                <a:spcPts val="600"/>
              </a:spcAft>
            </a:pPr>
            <a:fld id="{47FEACEE-25B4-4A2D-B147-27296E36371D}" type="slidenum">
              <a:rPr lang="en-US" altLang="zh-CN" noProof="0" smtClean="0"/>
              <a:pPr>
                <a:spcAft>
                  <a:spcPts val="600"/>
                </a:spcAft>
              </a:pPr>
              <a:t>17</a:t>
            </a:fld>
            <a:endParaRPr lang="en-US" altLang="zh-CN" noProof="0"/>
          </a:p>
        </p:txBody>
      </p:sp>
      <p:sp>
        <p:nvSpPr>
          <p:cNvPr id="5" name="Slide Number Placeholder 4" hidden="1">
            <a:extLst>
              <a:ext uri="{FF2B5EF4-FFF2-40B4-BE49-F238E27FC236}">
                <a16:creationId xmlns:a16="http://schemas.microsoft.com/office/drawing/2014/main" id="{2FCF8491-1193-3956-E74F-02BB38611806}"/>
              </a:ext>
            </a:extLst>
          </p:cNvPr>
          <p:cNvSpPr>
            <a:spLocks noGrp="1"/>
          </p:cNvSpPr>
          <p:nvPr>
            <p:ph type="sldNum" sz="quarter" idx="4294967295"/>
          </p:nvPr>
        </p:nvSpPr>
        <p:spPr>
          <a:xfrm>
            <a:off x="11194169" y="6217920"/>
            <a:ext cx="458592" cy="365125"/>
          </a:xfrm>
        </p:spPr>
        <p:txBody>
          <a:bodyPr/>
          <a:lstStyle/>
          <a:p>
            <a:pPr>
              <a:spcAft>
                <a:spcPts val="600"/>
              </a:spcAft>
            </a:pPr>
            <a:fld id="{47FEACEE-25B4-4A2D-B147-27296E36371D}" type="slidenum">
              <a:rPr lang="en-US" altLang="zh-CN" noProof="0" smtClean="0"/>
              <a:pPr>
                <a:spcAft>
                  <a:spcPts val="600"/>
                </a:spcAft>
              </a:pPr>
              <a:t>17</a:t>
            </a:fld>
            <a:endParaRPr lang="en-US" altLang="zh-CN" noProof="0"/>
          </a:p>
        </p:txBody>
      </p:sp>
      <p:pic>
        <p:nvPicPr>
          <p:cNvPr id="17" name="Picture 16" descr="Chart, scatter chart&#10;&#10;Description automatically generated">
            <a:extLst>
              <a:ext uri="{FF2B5EF4-FFF2-40B4-BE49-F238E27FC236}">
                <a16:creationId xmlns:a16="http://schemas.microsoft.com/office/drawing/2014/main" id="{4FDC8CA5-6003-1626-EC7A-B81D4062E770}"/>
              </a:ext>
            </a:extLst>
          </p:cNvPr>
          <p:cNvPicPr>
            <a:picLocks noChangeAspect="1"/>
          </p:cNvPicPr>
          <p:nvPr/>
        </p:nvPicPr>
        <p:blipFill>
          <a:blip r:embed="rId2"/>
          <a:stretch>
            <a:fillRect/>
          </a:stretch>
        </p:blipFill>
        <p:spPr>
          <a:xfrm>
            <a:off x="5698804" y="228336"/>
            <a:ext cx="5953956" cy="3362794"/>
          </a:xfrm>
          <a:prstGeom prst="rect">
            <a:avLst/>
          </a:prstGeom>
        </p:spPr>
      </p:pic>
      <p:pic>
        <p:nvPicPr>
          <p:cNvPr id="20" name="Picture 19" descr="A picture containing chart&#10;&#10;Description automatically generated">
            <a:extLst>
              <a:ext uri="{FF2B5EF4-FFF2-40B4-BE49-F238E27FC236}">
                <a16:creationId xmlns:a16="http://schemas.microsoft.com/office/drawing/2014/main" id="{B1B0F0E8-5F2C-DC96-E246-2EBE50CD56D0}"/>
              </a:ext>
            </a:extLst>
          </p:cNvPr>
          <p:cNvPicPr>
            <a:picLocks noChangeAspect="1"/>
          </p:cNvPicPr>
          <p:nvPr/>
        </p:nvPicPr>
        <p:blipFill>
          <a:blip r:embed="rId3"/>
          <a:stretch>
            <a:fillRect/>
          </a:stretch>
        </p:blipFill>
        <p:spPr>
          <a:xfrm>
            <a:off x="5697782" y="3591130"/>
            <a:ext cx="5954978" cy="3145180"/>
          </a:xfrm>
          <a:prstGeom prst="rect">
            <a:avLst/>
          </a:prstGeom>
        </p:spPr>
      </p:pic>
    </p:spTree>
    <p:extLst>
      <p:ext uri="{BB962C8B-B14F-4D97-AF65-F5344CB8AC3E}">
        <p14:creationId xmlns:p14="http://schemas.microsoft.com/office/powerpoint/2010/main" val="423031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5565-61D6-D75C-8E79-795116DB0373}"/>
              </a:ext>
            </a:extLst>
          </p:cNvPr>
          <p:cNvSpPr>
            <a:spLocks noGrp="1"/>
          </p:cNvSpPr>
          <p:nvPr>
            <p:ph type="title"/>
          </p:nvPr>
        </p:nvSpPr>
        <p:spPr>
          <a:xfrm>
            <a:off x="211405" y="0"/>
            <a:ext cx="10515600" cy="1115434"/>
          </a:xfrm>
        </p:spPr>
        <p:txBody>
          <a:bodyPr/>
          <a:lstStyle/>
          <a:p>
            <a:r>
              <a:rPr lang="en-IN" dirty="0"/>
              <a:t>About Logistic Regression</a:t>
            </a:r>
          </a:p>
        </p:txBody>
      </p:sp>
      <p:sp>
        <p:nvSpPr>
          <p:cNvPr id="5" name="Slide Number Placeholder 4">
            <a:extLst>
              <a:ext uri="{FF2B5EF4-FFF2-40B4-BE49-F238E27FC236}">
                <a16:creationId xmlns:a16="http://schemas.microsoft.com/office/drawing/2014/main" id="{C01D0486-52CA-13B7-9E8D-67019F0FDAFC}"/>
              </a:ext>
            </a:extLst>
          </p:cNvPr>
          <p:cNvSpPr>
            <a:spLocks noGrp="1"/>
          </p:cNvSpPr>
          <p:nvPr>
            <p:ph type="sldNum" sz="quarter" idx="29"/>
          </p:nvPr>
        </p:nvSpPr>
        <p:spPr/>
        <p:txBody>
          <a:bodyPr/>
          <a:lstStyle/>
          <a:p>
            <a:fld id="{47FEACEE-25B4-4A2D-B147-27296E36371D}" type="slidenum">
              <a:rPr lang="en-US" altLang="zh-CN" noProof="0" smtClean="0"/>
              <a:pPr/>
              <a:t>18</a:t>
            </a:fld>
            <a:endParaRPr lang="en-US" altLang="zh-CN" noProof="0" dirty="0"/>
          </a:p>
        </p:txBody>
      </p:sp>
      <p:sp>
        <p:nvSpPr>
          <p:cNvPr id="8" name="TextBox 7">
            <a:extLst>
              <a:ext uri="{FF2B5EF4-FFF2-40B4-BE49-F238E27FC236}">
                <a16:creationId xmlns:a16="http://schemas.microsoft.com/office/drawing/2014/main" id="{199D3D06-37FD-F715-BEFA-C2DEF871FE29}"/>
              </a:ext>
            </a:extLst>
          </p:cNvPr>
          <p:cNvSpPr txBox="1"/>
          <p:nvPr/>
        </p:nvSpPr>
        <p:spPr>
          <a:xfrm>
            <a:off x="211405" y="1005158"/>
            <a:ext cx="11268448" cy="3139321"/>
          </a:xfrm>
          <a:prstGeom prst="rect">
            <a:avLst/>
          </a:prstGeom>
          <a:noFill/>
        </p:spPr>
        <p:txBody>
          <a:bodyPr wrap="square">
            <a:spAutoFit/>
          </a:bodyPr>
          <a:lstStyle/>
          <a:p>
            <a:pPr algn="just"/>
            <a:r>
              <a:rPr lang="en-US" b="0" i="0" dirty="0">
                <a:solidFill>
                  <a:schemeClr val="bg1"/>
                </a:solidFill>
                <a:effectLst/>
                <a:latin typeface="Nunito" pitchFamily="2" charset="0"/>
              </a:rPr>
              <a:t>Logistic regression is a supervised learning classification algorithm used to predict the probability of a target variable. The nature of target or dependent variable is dichotomous, which means there would be only two possible classes.</a:t>
            </a:r>
          </a:p>
          <a:p>
            <a:pPr algn="just"/>
            <a:r>
              <a:rPr lang="en-US" b="0" i="0" dirty="0">
                <a:solidFill>
                  <a:schemeClr val="bg1"/>
                </a:solidFill>
                <a:effectLst/>
                <a:latin typeface="Nunito" pitchFamily="2" charset="0"/>
              </a:rPr>
              <a:t>In simple words, the dependent variable is binary in nature having data coded as either 1 (stands for success/yes) or 0 (stands for failure/no).</a:t>
            </a:r>
          </a:p>
          <a:p>
            <a:pPr algn="just"/>
            <a:r>
              <a:rPr lang="en-US" b="0" i="0" dirty="0">
                <a:solidFill>
                  <a:schemeClr val="bg1"/>
                </a:solidFill>
                <a:effectLst/>
                <a:latin typeface="Nunito" pitchFamily="2" charset="0"/>
              </a:rPr>
              <a:t>Mathematically, a logistic regression model predicts P(Y=1) as a function of X. It is one of the simplest ML algorithms that can be used for various classification problems such as spam detection, Diabetes prediction, cancer detection etc.</a:t>
            </a:r>
          </a:p>
          <a:p>
            <a:pPr algn="just"/>
            <a:r>
              <a:rPr lang="en-US" b="0" i="0" dirty="0">
                <a:solidFill>
                  <a:schemeClr val="bg1"/>
                </a:solidFill>
                <a:effectLst/>
                <a:latin typeface="inter-regular"/>
              </a:rPr>
              <a:t>Logistic Regression can be used to classify the observations using different types of data and can easily determine the most effective variables used for the classification. The below image is showing the logistic function:</a:t>
            </a:r>
          </a:p>
          <a:p>
            <a:pPr algn="just"/>
            <a:endParaRPr lang="en-US" b="0" i="0" dirty="0">
              <a:solidFill>
                <a:schemeClr val="bg1"/>
              </a:solidFill>
              <a:effectLst/>
              <a:latin typeface="Nunito" pitchFamily="2" charset="0"/>
            </a:endParaRPr>
          </a:p>
        </p:txBody>
      </p:sp>
      <p:pic>
        <p:nvPicPr>
          <p:cNvPr id="1028" name="Picture 4" descr="Logistic Regression in Machine Learning">
            <a:extLst>
              <a:ext uri="{FF2B5EF4-FFF2-40B4-BE49-F238E27FC236}">
                <a16:creationId xmlns:a16="http://schemas.microsoft.com/office/drawing/2014/main" id="{7BA80628-675B-D0C8-D57E-9EA034D80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862" y="4144479"/>
            <a:ext cx="4064276" cy="243856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546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4032-185E-E1E0-F539-211B0C5DBE2D}"/>
              </a:ext>
            </a:extLst>
          </p:cNvPr>
          <p:cNvSpPr>
            <a:spLocks noGrp="1"/>
          </p:cNvSpPr>
          <p:nvPr>
            <p:ph type="title"/>
          </p:nvPr>
        </p:nvSpPr>
        <p:spPr/>
        <p:txBody>
          <a:bodyPr/>
          <a:lstStyle/>
          <a:p>
            <a:r>
              <a:rPr lang="en-IN" dirty="0"/>
              <a:t>Apply Logistic Model</a:t>
            </a:r>
          </a:p>
        </p:txBody>
      </p:sp>
      <p:sp>
        <p:nvSpPr>
          <p:cNvPr id="5" name="Slide Number Placeholder 4">
            <a:extLst>
              <a:ext uri="{FF2B5EF4-FFF2-40B4-BE49-F238E27FC236}">
                <a16:creationId xmlns:a16="http://schemas.microsoft.com/office/drawing/2014/main" id="{12B4E99B-4F69-3B5D-D30F-36133F3F48AF}"/>
              </a:ext>
            </a:extLst>
          </p:cNvPr>
          <p:cNvSpPr>
            <a:spLocks noGrp="1"/>
          </p:cNvSpPr>
          <p:nvPr>
            <p:ph type="sldNum" sz="quarter" idx="29"/>
          </p:nvPr>
        </p:nvSpPr>
        <p:spPr/>
        <p:txBody>
          <a:bodyPr/>
          <a:lstStyle/>
          <a:p>
            <a:fld id="{47FEACEE-25B4-4A2D-B147-27296E36371D}" type="slidenum">
              <a:rPr lang="en-US" altLang="zh-CN" noProof="0" smtClean="0"/>
              <a:pPr/>
              <a:t>19</a:t>
            </a:fld>
            <a:endParaRPr lang="en-US" altLang="zh-CN" noProof="0" dirty="0"/>
          </a:p>
        </p:txBody>
      </p:sp>
      <p:sp>
        <p:nvSpPr>
          <p:cNvPr id="8" name="TextBox 7">
            <a:extLst>
              <a:ext uri="{FF2B5EF4-FFF2-40B4-BE49-F238E27FC236}">
                <a16:creationId xmlns:a16="http://schemas.microsoft.com/office/drawing/2014/main" id="{A98CA9E6-5907-FB4D-3C8A-D560420C9A3B}"/>
              </a:ext>
            </a:extLst>
          </p:cNvPr>
          <p:cNvSpPr txBox="1"/>
          <p:nvPr/>
        </p:nvSpPr>
        <p:spPr>
          <a:xfrm>
            <a:off x="587829" y="1765300"/>
            <a:ext cx="10829471" cy="1200329"/>
          </a:xfrm>
          <a:prstGeom prst="rect">
            <a:avLst/>
          </a:prstGeom>
        </p:spPr>
        <p:txBody>
          <a:bodyPr wrap="square" rtlCol="0">
            <a:spAutoFit/>
          </a:bodyPr>
          <a:lstStyle/>
          <a:p>
            <a:pPr marL="0" indent="0">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1. Applying Logistic regression model to our final stage Data.</a:t>
            </a:r>
          </a:p>
          <a:p>
            <a:pPr marL="0" indent="0">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2. First we need to split the Data in input and outp</a:t>
            </a:r>
            <a:r>
              <a:rPr lang="en-IN" dirty="0">
                <a:solidFill>
                  <a:prstClr val="white"/>
                </a:solidFill>
                <a:latin typeface="Posterama" panose="020B0504020200020000" pitchFamily="34" charset="0"/>
                <a:ea typeface="微软雅黑"/>
                <a:cs typeface="Posterama" panose="020B0504020200020000" pitchFamily="34" charset="0"/>
              </a:rPr>
              <a:t>ut column.</a:t>
            </a:r>
          </a:p>
          <a:p>
            <a:pPr marL="0" indent="0">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3. Train the </a:t>
            </a:r>
            <a:r>
              <a:rPr lang="en-IN" dirty="0">
                <a:solidFill>
                  <a:prstClr val="white"/>
                </a:solidFill>
                <a:latin typeface="Posterama" panose="020B0504020200020000" pitchFamily="34" charset="0"/>
                <a:ea typeface="微软雅黑"/>
                <a:cs typeface="Posterama" panose="020B0504020200020000" pitchFamily="34" charset="0"/>
              </a:rPr>
              <a:t>Data</a:t>
            </a: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4. </a:t>
            </a:r>
            <a:r>
              <a:rPr lang="en-IN" sz="1800" dirty="0">
                <a:solidFill>
                  <a:prstClr val="white"/>
                </a:solidFill>
                <a:latin typeface="Posterama" panose="020B0504020200020000" pitchFamily="34" charset="0"/>
                <a:ea typeface="微软雅黑"/>
                <a:cs typeface="Posterama" panose="020B0504020200020000" pitchFamily="34" charset="0"/>
              </a:rPr>
              <a:t>Then test the sample from data for accuracy.</a:t>
            </a:r>
          </a:p>
        </p:txBody>
      </p:sp>
      <p:pic>
        <p:nvPicPr>
          <p:cNvPr id="10" name="Picture 9" descr="Graphical user interface, text, application, email&#10;&#10;Description automatically generated">
            <a:extLst>
              <a:ext uri="{FF2B5EF4-FFF2-40B4-BE49-F238E27FC236}">
                <a16:creationId xmlns:a16="http://schemas.microsoft.com/office/drawing/2014/main" id="{8492EF8F-EBE7-6E51-42E6-5B5722493D39}"/>
              </a:ext>
            </a:extLst>
          </p:cNvPr>
          <p:cNvPicPr>
            <a:picLocks noChangeAspect="1"/>
          </p:cNvPicPr>
          <p:nvPr/>
        </p:nvPicPr>
        <p:blipFill>
          <a:blip r:embed="rId2"/>
          <a:stretch>
            <a:fillRect/>
          </a:stretch>
        </p:blipFill>
        <p:spPr>
          <a:xfrm>
            <a:off x="2898173" y="3108419"/>
            <a:ext cx="6183381" cy="3319623"/>
          </a:xfrm>
          <a:prstGeom prst="rect">
            <a:avLst/>
          </a:prstGeom>
        </p:spPr>
      </p:pic>
      <p:sp>
        <p:nvSpPr>
          <p:cNvPr id="12" name="Rectangle 11">
            <a:extLst>
              <a:ext uri="{FF2B5EF4-FFF2-40B4-BE49-F238E27FC236}">
                <a16:creationId xmlns:a16="http://schemas.microsoft.com/office/drawing/2014/main" id="{3BDFD95A-7E22-486E-866E-25881DC48AC1}"/>
              </a:ext>
            </a:extLst>
          </p:cNvPr>
          <p:cNvSpPr/>
          <p:nvPr/>
        </p:nvSpPr>
        <p:spPr>
          <a:xfrm>
            <a:off x="3390900" y="4064902"/>
            <a:ext cx="4025900" cy="303898"/>
          </a:xfrm>
          <a:prstGeom prst="rect">
            <a:avLst/>
          </a:prstGeom>
          <a:noFill/>
          <a:ln w="38100"/>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343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About the Project</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t>Introduction</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a:t>Data Desciption</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t>RFM Model building</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67234" y="4629745"/>
            <a:ext cx="1913128" cy="1075689"/>
          </a:xfrm>
        </p:spPr>
        <p:txBody>
          <a:bodyPr/>
          <a:lstStyle/>
          <a:p>
            <a:r>
              <a:rPr lang="en-US" dirty="0"/>
              <a:t>Model Implementation and    Visualization</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55DB9-CCD2-B13D-ABD0-3EC0BF6F81DB}"/>
              </a:ext>
            </a:extLst>
          </p:cNvPr>
          <p:cNvSpPr>
            <a:spLocks noGrp="1"/>
          </p:cNvSpPr>
          <p:nvPr>
            <p:ph type="title"/>
          </p:nvPr>
        </p:nvSpPr>
        <p:spPr/>
        <p:txBody>
          <a:bodyPr/>
          <a:lstStyle/>
          <a:p>
            <a:r>
              <a:rPr lang="en-IN" dirty="0"/>
              <a:t>Decision Boundary</a:t>
            </a:r>
          </a:p>
        </p:txBody>
      </p:sp>
      <p:sp>
        <p:nvSpPr>
          <p:cNvPr id="5" name="Slide Number Placeholder 4">
            <a:extLst>
              <a:ext uri="{FF2B5EF4-FFF2-40B4-BE49-F238E27FC236}">
                <a16:creationId xmlns:a16="http://schemas.microsoft.com/office/drawing/2014/main" id="{C9DF5BF9-43C5-D16D-E0BD-9FBCE40DA924}"/>
              </a:ext>
            </a:extLst>
          </p:cNvPr>
          <p:cNvSpPr>
            <a:spLocks noGrp="1"/>
          </p:cNvSpPr>
          <p:nvPr>
            <p:ph type="sldNum" sz="quarter" idx="29"/>
          </p:nvPr>
        </p:nvSpPr>
        <p:spPr/>
        <p:txBody>
          <a:bodyPr/>
          <a:lstStyle/>
          <a:p>
            <a:fld id="{47FEACEE-25B4-4A2D-B147-27296E36371D}" type="slidenum">
              <a:rPr lang="en-US" altLang="zh-CN" noProof="0" smtClean="0"/>
              <a:pPr/>
              <a:t>20</a:t>
            </a:fld>
            <a:endParaRPr lang="en-US" altLang="zh-CN" noProof="0" dirty="0"/>
          </a:p>
        </p:txBody>
      </p:sp>
      <p:pic>
        <p:nvPicPr>
          <p:cNvPr id="7" name="Picture 6" descr="Chart&#10;&#10;Description automatically generated">
            <a:extLst>
              <a:ext uri="{FF2B5EF4-FFF2-40B4-BE49-F238E27FC236}">
                <a16:creationId xmlns:a16="http://schemas.microsoft.com/office/drawing/2014/main" id="{AE77F62D-26C5-E1AD-1FA5-73EF1F40DC89}"/>
              </a:ext>
            </a:extLst>
          </p:cNvPr>
          <p:cNvPicPr>
            <a:picLocks noChangeAspect="1"/>
          </p:cNvPicPr>
          <p:nvPr/>
        </p:nvPicPr>
        <p:blipFill>
          <a:blip r:embed="rId2"/>
          <a:stretch>
            <a:fillRect/>
          </a:stretch>
        </p:blipFill>
        <p:spPr>
          <a:xfrm>
            <a:off x="1932939" y="1622510"/>
            <a:ext cx="8326122" cy="4730751"/>
          </a:xfrm>
          <a:prstGeom prst="rect">
            <a:avLst/>
          </a:prstGeom>
        </p:spPr>
      </p:pic>
    </p:spTree>
    <p:extLst>
      <p:ext uri="{BB962C8B-B14F-4D97-AF65-F5344CB8AC3E}">
        <p14:creationId xmlns:p14="http://schemas.microsoft.com/office/powerpoint/2010/main" val="683330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54968" cy="587964"/>
          </a:xfrm>
        </p:spPr>
        <p:txBody>
          <a:bodyPr/>
          <a:lstStyle/>
          <a:p>
            <a:r>
              <a:rPr lang="en-US" dirty="0">
                <a:effectLst/>
              </a:rPr>
              <a:t>Cloud-based opportunities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FAA2-0817-52B5-9053-6B2CD574FDE4}"/>
              </a:ext>
            </a:extLst>
          </p:cNvPr>
          <p:cNvSpPr>
            <a:spLocks noGrp="1"/>
          </p:cNvSpPr>
          <p:nvPr>
            <p:ph type="title"/>
          </p:nvPr>
        </p:nvSpPr>
        <p:spPr>
          <a:xfrm>
            <a:off x="170322" y="185530"/>
            <a:ext cx="4599432" cy="834887"/>
          </a:xfrm>
        </p:spPr>
        <p:txBody>
          <a:bodyPr/>
          <a:lstStyle/>
          <a:p>
            <a:r>
              <a:rPr lang="en-IN" dirty="0"/>
              <a:t>About the Project</a:t>
            </a:r>
          </a:p>
        </p:txBody>
      </p:sp>
      <p:sp>
        <p:nvSpPr>
          <p:cNvPr id="3" name="Text Placeholder 2">
            <a:extLst>
              <a:ext uri="{FF2B5EF4-FFF2-40B4-BE49-F238E27FC236}">
                <a16:creationId xmlns:a16="http://schemas.microsoft.com/office/drawing/2014/main" id="{327ED0C5-C71C-45F1-77B1-A3F3A9112F66}"/>
              </a:ext>
            </a:extLst>
          </p:cNvPr>
          <p:cNvSpPr>
            <a:spLocks noGrp="1"/>
          </p:cNvSpPr>
          <p:nvPr>
            <p:ph type="body" sz="quarter" idx="28"/>
          </p:nvPr>
        </p:nvSpPr>
        <p:spPr>
          <a:xfrm>
            <a:off x="170322" y="1312516"/>
            <a:ext cx="5537919" cy="6758609"/>
          </a:xfrm>
        </p:spPr>
        <p:txBody>
          <a:bodyPr/>
          <a:lstStyle/>
          <a:p>
            <a:r>
              <a:rPr lang="en-IN" sz="1800" dirty="0">
                <a:effectLst/>
                <a:latin typeface="Symbol" panose="05050102010706020507" pitchFamily="18" charset="2"/>
                <a:ea typeface="Calibri" panose="020F0502020204030204" pitchFamily="34" charset="0"/>
              </a:rPr>
              <a:t>·</a:t>
            </a:r>
            <a:r>
              <a:rPr lang="en-IN" sz="1800" dirty="0">
                <a:effectLst/>
                <a:latin typeface="Times New Roman" panose="02020603050405020304" pitchFamily="18" charset="0"/>
                <a:ea typeface="Calibri" panose="020F0502020204030204" pitchFamily="34" charset="0"/>
              </a:rPr>
              <a:t>  Identify potential customer segmentation using RFM model and provide some meaningful insights from each segment.</a:t>
            </a:r>
            <a:endParaRPr lang="en-IN" sz="1800" dirty="0">
              <a:effectLst/>
              <a:latin typeface="Calibri" panose="020F0502020204030204" pitchFamily="34" charset="0"/>
              <a:ea typeface="Calibri" panose="020F0502020204030204" pitchFamily="34" charset="0"/>
            </a:endParaRPr>
          </a:p>
          <a:p>
            <a:r>
              <a:rPr lang="en-IN" sz="1800" dirty="0">
                <a:effectLst/>
                <a:latin typeface="Symbol" panose="05050102010706020507" pitchFamily="18" charset="2"/>
                <a:ea typeface="Calibri" panose="020F0502020204030204" pitchFamily="34" charset="0"/>
              </a:rPr>
              <a:t>·</a:t>
            </a:r>
            <a:r>
              <a:rPr lang="en-IN" sz="1800" dirty="0">
                <a:effectLst/>
                <a:latin typeface="Times New Roman" panose="02020603050405020304" pitchFamily="18"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What decision company should take based on the data insights?</a:t>
            </a:r>
          </a:p>
          <a:p>
            <a:r>
              <a:rPr lang="en-IN" sz="1800" dirty="0">
                <a:effectLst/>
                <a:latin typeface="Symbol" panose="05050102010706020507" pitchFamily="18" charset="2"/>
                <a:ea typeface="Calibri" panose="020F0502020204030204" pitchFamily="34" charset="0"/>
              </a:rPr>
              <a:t>·</a:t>
            </a:r>
            <a:r>
              <a:rPr lang="en-IN" sz="1800" dirty="0">
                <a:effectLst/>
                <a:latin typeface="Times New Roman" panose="02020603050405020304" pitchFamily="18"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Prepare a PPT slide for the demonstration of your data modelling work.</a:t>
            </a:r>
          </a:p>
          <a:p>
            <a:r>
              <a:rPr lang="en-IN" sz="1800" dirty="0">
                <a:effectLst/>
                <a:latin typeface="Symbol" panose="05050102010706020507" pitchFamily="18" charset="2"/>
                <a:ea typeface="Calibri" panose="020F0502020204030204" pitchFamily="34" charset="0"/>
              </a:rPr>
              <a:t>·</a:t>
            </a:r>
            <a:r>
              <a:rPr lang="en-IN" sz="1800" dirty="0">
                <a:effectLst/>
                <a:latin typeface="Times New Roman" panose="02020603050405020304" pitchFamily="18"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Demonstrate your understanding of the data. </a:t>
            </a:r>
          </a:p>
          <a:p>
            <a:r>
              <a:rPr lang="en-IN" sz="1800" dirty="0">
                <a:effectLst/>
                <a:latin typeface="Symbol" panose="05050102010706020507" pitchFamily="18" charset="2"/>
                <a:ea typeface="Calibri" panose="020F0502020204030204" pitchFamily="34" charset="0"/>
              </a:rPr>
              <a:t>· </a:t>
            </a:r>
            <a:r>
              <a:rPr lang="en-IN" sz="1800" dirty="0">
                <a:effectLst/>
                <a:latin typeface="Calibri" panose="020F0502020204030204" pitchFamily="34" charset="0"/>
                <a:ea typeface="Calibri" panose="020F0502020204030204" pitchFamily="34" charset="0"/>
              </a:rPr>
              <a:t>Do EDA (Exploratory Data Analysis) and provide a summary </a:t>
            </a:r>
          </a:p>
          <a:p>
            <a:r>
              <a:rPr lang="en-IN" sz="1800" dirty="0">
                <a:effectLst/>
                <a:latin typeface="Symbol" panose="05050102010706020507" pitchFamily="18" charset="2"/>
                <a:ea typeface="Calibri" panose="020F0502020204030204" pitchFamily="34" charset="0"/>
              </a:rPr>
              <a:t>·</a:t>
            </a:r>
            <a:r>
              <a:rPr lang="en-IN" sz="1800" dirty="0">
                <a:effectLst/>
                <a:latin typeface="Times New Roman" panose="02020603050405020304" pitchFamily="18"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Explain your data modelling approach. </a:t>
            </a:r>
          </a:p>
          <a:p>
            <a:r>
              <a:rPr lang="en-IN" sz="1800" dirty="0">
                <a:effectLst/>
                <a:latin typeface="Symbol" panose="05050102010706020507" pitchFamily="18" charset="2"/>
                <a:ea typeface="Calibri" panose="020F0502020204030204" pitchFamily="34" charset="0"/>
              </a:rPr>
              <a:t>·</a:t>
            </a:r>
            <a:r>
              <a:rPr lang="en-IN" sz="1800" dirty="0">
                <a:effectLst/>
                <a:latin typeface="Times New Roman" panose="02020603050405020304" pitchFamily="18"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What sort of modelling &amp; segmentation is best fit for this data?</a:t>
            </a:r>
          </a:p>
          <a:p>
            <a:r>
              <a:rPr lang="en-IN" sz="1800" dirty="0">
                <a:effectLst/>
                <a:latin typeface="Symbol" panose="05050102010706020507" pitchFamily="18" charset="2"/>
                <a:ea typeface="Calibri" panose="020F0502020204030204" pitchFamily="34" charset="0"/>
              </a:rPr>
              <a:t>·</a:t>
            </a:r>
            <a:r>
              <a:rPr lang="en-IN" sz="1800" dirty="0">
                <a:effectLst/>
                <a:latin typeface="Times New Roman" panose="02020603050405020304" pitchFamily="18"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lease find out the customers who are 'champions', 'Potential customers' and 'need attention'  </a:t>
            </a:r>
          </a:p>
          <a:p>
            <a:endParaRPr lang="en-IN" dirty="0"/>
          </a:p>
        </p:txBody>
      </p:sp>
      <p:pic>
        <p:nvPicPr>
          <p:cNvPr id="8" name="Picture Placeholder 7" descr="Shape&#10;&#10;Description automatically generated">
            <a:extLst>
              <a:ext uri="{FF2B5EF4-FFF2-40B4-BE49-F238E27FC236}">
                <a16:creationId xmlns:a16="http://schemas.microsoft.com/office/drawing/2014/main" id="{39B2C86F-4636-E70E-7286-3FCEC9C61051}"/>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2"/>
          <a:srcRect l="23524" t="20718" r="24577" b="-5055"/>
          <a:stretch/>
        </p:blipFill>
        <p:spPr>
          <a:xfrm>
            <a:off x="6909892" y="990463"/>
            <a:ext cx="5282108" cy="4877074"/>
          </a:xfrm>
        </p:spPr>
      </p:pic>
      <p:sp>
        <p:nvSpPr>
          <p:cNvPr id="6" name="Slide Number Placeholder 5">
            <a:extLst>
              <a:ext uri="{FF2B5EF4-FFF2-40B4-BE49-F238E27FC236}">
                <a16:creationId xmlns:a16="http://schemas.microsoft.com/office/drawing/2014/main" id="{3C6A61B3-AA96-A00C-EB7B-C25ACED74C5D}"/>
              </a:ext>
            </a:extLst>
          </p:cNvPr>
          <p:cNvSpPr>
            <a:spLocks noGrp="1"/>
          </p:cNvSpPr>
          <p:nvPr>
            <p:ph type="sldNum" sz="quarter" idx="53"/>
          </p:nvPr>
        </p:nvSpPr>
        <p:spPr/>
        <p:txBody>
          <a:bodyPr/>
          <a:lstStyle/>
          <a:p>
            <a:fld id="{47FEACEE-25B4-4A2D-B147-27296E36371D}" type="slidenum">
              <a:rPr lang="en-US" altLang="zh-CN" noProof="0" smtClean="0"/>
              <a:pPr/>
              <a:t>3</a:t>
            </a:fld>
            <a:endParaRPr lang="en-US" altLang="zh-CN" noProof="0" dirty="0"/>
          </a:p>
        </p:txBody>
      </p:sp>
    </p:spTree>
    <p:extLst>
      <p:ext uri="{BB962C8B-B14F-4D97-AF65-F5344CB8AC3E}">
        <p14:creationId xmlns:p14="http://schemas.microsoft.com/office/powerpoint/2010/main" val="2325986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4763" y="71824"/>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79702" y="1110889"/>
            <a:ext cx="4260180" cy="4919246"/>
          </a:xfrm>
        </p:spPr>
        <p:txBody>
          <a:bodyPr/>
          <a:lstStyle/>
          <a:p>
            <a:pPr algn="l"/>
            <a:r>
              <a:rPr lang="en-US" sz="2400" b="1" i="0" dirty="0">
                <a:effectLst/>
                <a:latin typeface="Cera Pro"/>
              </a:rPr>
              <a:t>What is RFM Segmentation?</a:t>
            </a:r>
          </a:p>
          <a:p>
            <a:pPr algn="l"/>
            <a:r>
              <a:rPr lang="en-US" sz="1600" b="0" i="0" dirty="0">
                <a:effectLst/>
                <a:latin typeface="Rubik"/>
              </a:rPr>
              <a:t>RFM analysis allows marketers to target specific clusters of customers with communications that are much more relevant for their particular behavior – and thus generate much higher rates of response, plus increased loyalty and </a:t>
            </a:r>
            <a:r>
              <a:rPr lang="en-US" sz="1600" b="0" i="0" strike="noStrike" dirty="0">
                <a:solidFill>
                  <a:srgbClr val="FFFF00"/>
                </a:solidFill>
                <a:effectLst/>
                <a:latin typeface="Rubik"/>
              </a:rPr>
              <a:t>customer lifetime value</a:t>
            </a:r>
            <a:r>
              <a:rPr lang="en-US" sz="1600" b="0" i="0" dirty="0">
                <a:effectLst/>
                <a:latin typeface="Rubik"/>
              </a:rPr>
              <a:t>. Like other segmentation methods, an RFM model is a powerful way to identify groups of customers for special treatment. RFM stands for recency, frequency and monetary   </a:t>
            </a:r>
          </a:p>
          <a:p>
            <a:pPr algn="l"/>
            <a:r>
              <a:rPr lang="en-US" sz="1600" b="1" i="0" dirty="0">
                <a:solidFill>
                  <a:srgbClr val="FFC000"/>
                </a:solidFill>
                <a:effectLst/>
                <a:latin typeface="Rubik"/>
              </a:rPr>
              <a:t>Recency</a:t>
            </a:r>
            <a:r>
              <a:rPr lang="en-US" sz="1600" b="0" i="0" dirty="0">
                <a:effectLst/>
                <a:latin typeface="Rubik"/>
              </a:rPr>
              <a:t>:  How much time has elapsed since a customer’s last activity or transaction with the brand</a:t>
            </a:r>
            <a:endParaRPr lang="en-US" sz="1600" dirty="0"/>
          </a:p>
          <a:p>
            <a:r>
              <a:rPr lang="en-US" sz="1600" b="0" i="0" dirty="0">
                <a:solidFill>
                  <a:srgbClr val="FFC000"/>
                </a:solidFill>
                <a:effectLst/>
                <a:latin typeface="Rubik"/>
              </a:rPr>
              <a:t>Frequency</a:t>
            </a:r>
            <a:r>
              <a:rPr lang="en-US" sz="1600" b="0" i="0" dirty="0">
                <a:effectLst/>
                <a:latin typeface="Rubik"/>
              </a:rPr>
              <a:t>: How often has a customer transacted or interacted with the brand during a particular period of time .</a:t>
            </a:r>
          </a:p>
          <a:p>
            <a:r>
              <a:rPr lang="en-US" sz="1600" dirty="0">
                <a:solidFill>
                  <a:srgbClr val="FFC000"/>
                </a:solidFill>
                <a:latin typeface="Rubik"/>
              </a:rPr>
              <a:t>Monetary</a:t>
            </a:r>
            <a:r>
              <a:rPr lang="en-US" sz="1600" dirty="0">
                <a:latin typeface="Rubik"/>
              </a:rPr>
              <a:t>: </a:t>
            </a:r>
            <a:r>
              <a:rPr lang="en-US" sz="1600" b="0" i="0" dirty="0">
                <a:effectLst/>
                <a:latin typeface="Rubik"/>
              </a:rPr>
              <a:t>Also referred to as “monetary value,” this factor reflects how much a customer has spent with the brand during a particular period of time .</a:t>
            </a:r>
          </a:p>
          <a:p>
            <a:endParaRPr lang="en-US" sz="1600"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a:xfrm>
            <a:off x="5745001" y="-6545"/>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Data Description</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REVENUE</a:t>
            </a:r>
          </a:p>
          <a:p>
            <a:r>
              <a:rPr lang="en-US" dirty="0"/>
              <a:t>FREQUENCY</a:t>
            </a:r>
          </a:p>
          <a:p>
            <a:r>
              <a:rPr lang="en-US" dirty="0"/>
              <a:t>MONETARY</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DATASET </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graphicFrame>
        <p:nvGraphicFramePr>
          <p:cNvPr id="5" name="Object 4">
            <a:extLst>
              <a:ext uri="{FF2B5EF4-FFF2-40B4-BE49-F238E27FC236}">
                <a16:creationId xmlns:a16="http://schemas.microsoft.com/office/drawing/2014/main" id="{5A9E39B8-2274-05F4-BD7E-E8F48589DED7}"/>
              </a:ext>
            </a:extLst>
          </p:cNvPr>
          <p:cNvGraphicFramePr>
            <a:graphicFrameLocks noChangeAspect="1"/>
          </p:cNvGraphicFramePr>
          <p:nvPr>
            <p:extLst>
              <p:ext uri="{D42A27DB-BD31-4B8C-83A1-F6EECF244321}">
                <p14:modId xmlns:p14="http://schemas.microsoft.com/office/powerpoint/2010/main" val="3514082386"/>
              </p:ext>
            </p:extLst>
          </p:nvPr>
        </p:nvGraphicFramePr>
        <p:xfrm>
          <a:off x="5481638" y="3232150"/>
          <a:ext cx="1228725" cy="390525"/>
        </p:xfrm>
        <a:graphic>
          <a:graphicData uri="http://schemas.openxmlformats.org/presentationml/2006/ole">
            <mc:AlternateContent xmlns:mc="http://schemas.openxmlformats.org/markup-compatibility/2006">
              <mc:Choice xmlns:v="urn:schemas-microsoft-com:vml" Requires="v">
                <p:oleObj name="Worksheet" r:id="rId3" imgW="1228873" imgH="390397" progId="Excel.Sheet.12">
                  <p:embed/>
                </p:oleObj>
              </mc:Choice>
              <mc:Fallback>
                <p:oleObj name="Worksheet" r:id="rId3" imgW="1228873" imgH="390397" progId="Excel.Sheet.12">
                  <p:embed/>
                  <p:pic>
                    <p:nvPicPr>
                      <p:cNvPr id="0" name=""/>
                      <p:cNvPicPr/>
                      <p:nvPr/>
                    </p:nvPicPr>
                    <p:blipFill>
                      <a:blip r:embed="rId4"/>
                      <a:stretch>
                        <a:fillRect/>
                      </a:stretch>
                    </p:blipFill>
                    <p:spPr>
                      <a:xfrm>
                        <a:off x="5481638" y="3232150"/>
                        <a:ext cx="1228725" cy="390525"/>
                      </a:xfrm>
                      <a:prstGeom prst="rect">
                        <a:avLst/>
                      </a:prstGeom>
                    </p:spPr>
                  </p:pic>
                </p:oleObj>
              </mc:Fallback>
            </mc:AlternateContent>
          </a:graphicData>
        </a:graphic>
      </p:graphicFrame>
      <p:pic>
        <p:nvPicPr>
          <p:cNvPr id="9" name="Picture 8" descr="A picture containing text&#10;&#10;Description automatically generated">
            <a:extLst>
              <a:ext uri="{FF2B5EF4-FFF2-40B4-BE49-F238E27FC236}">
                <a16:creationId xmlns:a16="http://schemas.microsoft.com/office/drawing/2014/main" id="{DD81C9CE-2D08-9ED0-5ED2-EE9758F09A8B}"/>
              </a:ext>
            </a:extLst>
          </p:cNvPr>
          <p:cNvPicPr>
            <a:picLocks noChangeAspect="1"/>
          </p:cNvPicPr>
          <p:nvPr/>
        </p:nvPicPr>
        <p:blipFill>
          <a:blip r:embed="rId5"/>
          <a:stretch>
            <a:fillRect/>
          </a:stretch>
        </p:blipFill>
        <p:spPr>
          <a:xfrm>
            <a:off x="416405" y="1614198"/>
            <a:ext cx="11193886" cy="2338699"/>
          </a:xfrm>
          <a:prstGeom prst="rect">
            <a:avLst/>
          </a:prstGeom>
        </p:spPr>
      </p:pic>
      <p:sp>
        <p:nvSpPr>
          <p:cNvPr id="12" name="TextBox 11">
            <a:extLst>
              <a:ext uri="{FF2B5EF4-FFF2-40B4-BE49-F238E27FC236}">
                <a16:creationId xmlns:a16="http://schemas.microsoft.com/office/drawing/2014/main" id="{E5C4B6FC-0F17-5838-E9E9-2C0DAB8B5C1D}"/>
              </a:ext>
            </a:extLst>
          </p:cNvPr>
          <p:cNvSpPr txBox="1"/>
          <p:nvPr/>
        </p:nvSpPr>
        <p:spPr>
          <a:xfrm>
            <a:off x="416405" y="4666128"/>
            <a:ext cx="9575734" cy="646331"/>
          </a:xfrm>
          <a:prstGeom prst="rect">
            <a:avLst/>
          </a:prstGeom>
        </p:spPr>
        <p:txBody>
          <a:bodyPr wrap="square" rtlCol="0">
            <a:spAutoFit/>
          </a:bodyPr>
          <a:lstStyle/>
          <a:p>
            <a:pPr marL="0" indent="0">
              <a:lnSpc>
                <a:spcPct val="100000"/>
              </a:lnSpc>
              <a:spcBef>
                <a:spcPts val="0"/>
              </a:spcBef>
              <a:buFontTx/>
              <a:buNone/>
            </a:pPr>
            <a:r>
              <a:rPr lang="en-IN" dirty="0">
                <a:solidFill>
                  <a:prstClr val="white"/>
                </a:solidFill>
                <a:latin typeface="Posterama" panose="020B0504020200020000" pitchFamily="34" charset="0"/>
                <a:ea typeface="微软雅黑"/>
                <a:cs typeface="Posterama" panose="020B0504020200020000" pitchFamily="34" charset="0"/>
              </a:rPr>
              <a:t>Dataset is already cleaned(no missing values), correctly formatted and ready to be processed.</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Performance of Customer</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pic>
        <p:nvPicPr>
          <p:cNvPr id="5" name="Picture 4" descr="Graphical user interface, chart, line chart&#10;&#10;Description automatically generated">
            <a:extLst>
              <a:ext uri="{FF2B5EF4-FFF2-40B4-BE49-F238E27FC236}">
                <a16:creationId xmlns:a16="http://schemas.microsoft.com/office/drawing/2014/main" id="{B0045D7A-2B25-9283-442E-89BF4C65170C}"/>
              </a:ext>
            </a:extLst>
          </p:cNvPr>
          <p:cNvPicPr>
            <a:picLocks noChangeAspect="1"/>
          </p:cNvPicPr>
          <p:nvPr/>
        </p:nvPicPr>
        <p:blipFill>
          <a:blip r:embed="rId2"/>
          <a:stretch>
            <a:fillRect/>
          </a:stretch>
        </p:blipFill>
        <p:spPr>
          <a:xfrm>
            <a:off x="715207" y="1608344"/>
            <a:ext cx="10478962" cy="4477375"/>
          </a:xfrm>
          <a:prstGeom prst="rect">
            <a:avLst/>
          </a:prstGeom>
        </p:spPr>
      </p:pic>
    </p:spTree>
    <p:extLst>
      <p:ext uri="{BB962C8B-B14F-4D97-AF65-F5344CB8AC3E}">
        <p14:creationId xmlns:p14="http://schemas.microsoft.com/office/powerpoint/2010/main" val="1640288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RFM Model</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REVENUE</a:t>
            </a:r>
          </a:p>
          <a:p>
            <a:r>
              <a:rPr lang="en-US" dirty="0"/>
              <a:t>FREQUENCY</a:t>
            </a:r>
          </a:p>
          <a:p>
            <a:r>
              <a:rPr lang="en-US" dirty="0"/>
              <a:t>MONETARY</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347368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274365" y="0"/>
            <a:ext cx="6586331" cy="6454351"/>
          </a:xfrm>
        </p:spPr>
        <p:txBody>
          <a:bodyPr/>
          <a:lstStyle/>
          <a:p>
            <a:r>
              <a:rPr lang="en-US" sz="1700" dirty="0"/>
              <a:t>RFM stands for recency, frequency, monetary value. In business analytics,</a:t>
            </a:r>
            <a:br>
              <a:rPr lang="en-US" sz="1700" dirty="0"/>
            </a:br>
            <a:r>
              <a:rPr lang="en-US" sz="1700" dirty="0"/>
              <a:t>we often use this concept to divide customers into different segments, like high-value customers, medium value customers or low-value customers, and similarly many others.</a:t>
            </a:r>
            <a:br>
              <a:rPr lang="en-US" sz="1700" dirty="0"/>
            </a:br>
            <a:br>
              <a:rPr lang="en-US" sz="1700" dirty="0"/>
            </a:br>
            <a:r>
              <a:rPr lang="en-US" sz="1700" dirty="0"/>
              <a:t>Recency: How recently has the customer made a transaction with us</a:t>
            </a:r>
            <a:br>
              <a:rPr lang="en-US" sz="1700" dirty="0"/>
            </a:br>
            <a:br>
              <a:rPr lang="en-US" sz="1700" dirty="0"/>
            </a:br>
            <a:r>
              <a:rPr lang="en-US" sz="1700" dirty="0"/>
              <a:t>Frequency: How frequent is the customer in ordering/buying some product from us</a:t>
            </a:r>
            <a:br>
              <a:rPr lang="en-US" sz="1700" dirty="0"/>
            </a:br>
            <a:br>
              <a:rPr lang="en-US" sz="1700" dirty="0"/>
            </a:br>
            <a:r>
              <a:rPr lang="en-US" sz="1700" dirty="0"/>
              <a:t>Monetary: How much does the customer spend on purchasing products from us.</a:t>
            </a:r>
            <a:br>
              <a:rPr lang="en-US" sz="1700" dirty="0"/>
            </a:br>
            <a:br>
              <a:rPr lang="en-US" sz="1700" dirty="0"/>
            </a:br>
            <a:r>
              <a:rPr lang="en-US" sz="1700" dirty="0"/>
              <a:t>CUSTOMER SEGMENTATION:</a:t>
            </a:r>
            <a:br>
              <a:rPr lang="en-US" sz="1700" dirty="0"/>
            </a:br>
            <a:br>
              <a:rPr lang="en-US" sz="1700" dirty="0"/>
            </a:br>
            <a:r>
              <a:rPr lang="en-US" sz="1700" dirty="0"/>
              <a:t>-Champions Customers: Bought recently, buy often and spend the most =&gt; recency-latest | frequency-high | momentary-high</a:t>
            </a:r>
            <a:br>
              <a:rPr lang="en-US" sz="1700" dirty="0"/>
            </a:br>
            <a:br>
              <a:rPr lang="en-US" sz="1700" dirty="0"/>
            </a:br>
            <a:r>
              <a:rPr lang="en-US" sz="1700" dirty="0"/>
              <a:t>-Potential Customers: Recent customers with average frequency | recency-latest | frequency-avg</a:t>
            </a:r>
            <a:br>
              <a:rPr lang="en-US" sz="1700" dirty="0"/>
            </a:br>
            <a:br>
              <a:rPr lang="en-US" sz="1700" dirty="0"/>
            </a:br>
            <a:r>
              <a:rPr lang="en-US" sz="1700" dirty="0"/>
              <a:t>-Need attention: Customer have =&gt;  recency-low | frequency-low | low-monetary</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2955924"/>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4" id="{BFBFD87C-13A6-46D8-B266-CBD7207FB1A2}" vid="{65A303F0-833B-4EE7-8049-5F920E7AF9D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6E4F09-9136-4614-877F-AEEBD60D01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8A5B37-136E-43A0-A86E-592016E0F08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8DA5CAE-CF80-4365-8E7C-09558F26A59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297</TotalTime>
  <Words>882</Words>
  <Application>Microsoft Office PowerPoint</Application>
  <PresentationFormat>Widescreen</PresentationFormat>
  <Paragraphs>104</Paragraphs>
  <Slides>22</Slides>
  <Notes>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7" baseType="lpstr">
      <vt:lpstr>等线</vt:lpstr>
      <vt:lpstr>Abadi</vt:lpstr>
      <vt:lpstr>Arial</vt:lpstr>
      <vt:lpstr>Calibri</vt:lpstr>
      <vt:lpstr>Cera Pro</vt:lpstr>
      <vt:lpstr>inter-regular</vt:lpstr>
      <vt:lpstr>Nunito</vt:lpstr>
      <vt:lpstr>Posterama</vt:lpstr>
      <vt:lpstr>Posterama Text Black</vt:lpstr>
      <vt:lpstr>Posterama Text SemiBold</vt:lpstr>
      <vt:lpstr>Rubik</vt:lpstr>
      <vt:lpstr>Symbol</vt:lpstr>
      <vt:lpstr>Times New Roman</vt:lpstr>
      <vt:lpstr>Office 主题​​</vt:lpstr>
      <vt:lpstr>Worksheet</vt:lpstr>
      <vt:lpstr>  PROJECT SUMMARY</vt:lpstr>
      <vt:lpstr>Agenda</vt:lpstr>
      <vt:lpstr>About the Project</vt:lpstr>
      <vt:lpstr>Introduction</vt:lpstr>
      <vt:lpstr>Data Description</vt:lpstr>
      <vt:lpstr>DATASET </vt:lpstr>
      <vt:lpstr>Performance of Customer</vt:lpstr>
      <vt:lpstr>RFM Model</vt:lpstr>
      <vt:lpstr>RFM stands for recency, frequency, monetary value. In business analytics, we often use this concept to divide customers into different segments, like high-value customers, medium value customers or low-value customers, and similarly many others.  Recency: How recently has the customer made a transaction with us  Frequency: How frequent is the customer in ordering/buying some product from us  Monetary: How much does the customer spend on purchasing products from us.  CUSTOMER SEGMENTATION:  -Champions Customers: Bought recently, buy often and spend the most =&gt; recency-latest | frequency-high | momentary-high  -Potential Customers: Recent customers with average frequency | recency-latest | frequency-avg  -Need attention: Customer have =&gt;  recency-low | frequency-low | low-monetary</vt:lpstr>
      <vt:lpstr>Approach for Data Modelling</vt:lpstr>
      <vt:lpstr>Extract Feature </vt:lpstr>
      <vt:lpstr>Scaling our Data </vt:lpstr>
      <vt:lpstr>Generating RFM Score </vt:lpstr>
      <vt:lpstr>Segmentation </vt:lpstr>
      <vt:lpstr>Final Stage Data </vt:lpstr>
      <vt:lpstr>Model Implementation and    Visualization</vt:lpstr>
      <vt:lpstr>Some Visualization</vt:lpstr>
      <vt:lpstr>About Logistic Regression</vt:lpstr>
      <vt:lpstr>Apply Logistic Model</vt:lpstr>
      <vt:lpstr>Decision Boundary</vt:lpstr>
      <vt:lpstr>Areas of focus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TIDYQUANT  PROJECT SUMMARY</dc:title>
  <dc:creator>Rashid Ali</dc:creator>
  <cp:lastModifiedBy>Rashid Ali</cp:lastModifiedBy>
  <cp:revision>3</cp:revision>
  <dcterms:created xsi:type="dcterms:W3CDTF">2022-06-30T05:32:39Z</dcterms:created>
  <dcterms:modified xsi:type="dcterms:W3CDTF">2022-07-17T15:10:46Z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